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0_0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75" r:id="rId16"/>
    <p:sldId id="268" r:id="rId17"/>
    <p:sldId id="269" r:id="rId18"/>
    <p:sldId id="277" r:id="rId19"/>
    <p:sldId id="278" r:id="rId20"/>
    <p:sldId id="276" r:id="rId21"/>
    <p:sldId id="270" r:id="rId22"/>
    <p:sldId id="271" r:id="rId23"/>
    <p:sldId id="272" r:id="rId24"/>
  </p:sldIdLst>
  <p:sldSz cx="13004800" cy="7315200"/>
  <p:notesSz cx="6858000" cy="9144000"/>
  <p:embeddedFontLs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Bold" panose="020B08030500000200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BF0A7E-BAD7-15BA-7CCE-1F47EF965506}" name="Nhựt Nguyễn" initials="NN" userId="6de4745c83dfe86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0E94C1-5BE8-45D0-A23B-7BCBFAFFFAFA}" authorId="{21BF0A7E-BAD7-15BA-7CCE-1F47EF965506}" created="2024-01-13T08:39:56.590">
    <pc:sldMkLst xmlns:pc="http://schemas.microsoft.com/office/powerpoint/2013/main/command">
      <pc:docMk/>
      <pc:sldMk cId="0" sldId="256"/>
    </pc:sldMkLst>
    <p188:txBody>
      <a:bodyPr/>
      <a:lstStyle/>
      <a:p>
        <a:r>
          <a:rPr lang="vi-VN"/>
          <a:t>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285F8C-B8B9-45A1-AF4F-45D689F9BA78}" type="datetimeFigureOut">
              <a:rPr lang="vi-VN" smtClean="0"/>
              <a:t>06/01/2025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BB074-A139-4646-8BB1-47681EC9AA6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900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BB074-A139-4646-8BB1-47681EC9AA6C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586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18/10/relationships/comments" Target="../comments/modernComment_100_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B9D18-F022-BEA0-0CF9-14058C0F956D}"/>
              </a:ext>
            </a:extLst>
          </p:cNvPr>
          <p:cNvSpPr txBox="1"/>
          <p:nvPr/>
        </p:nvSpPr>
        <p:spPr>
          <a:xfrm>
            <a:off x="4111765" y="181539"/>
            <a:ext cx="396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KHOA KỸ THUẬT VÀ CÔNG NGHỆ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CF4F8-C477-5731-718A-B1EDBD5CF7A8}"/>
              </a:ext>
            </a:extLst>
          </p:cNvPr>
          <p:cNvSpPr txBox="1"/>
          <p:nvPr/>
        </p:nvSpPr>
        <p:spPr>
          <a:xfrm>
            <a:off x="3882293" y="3267765"/>
            <a:ext cx="442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BÁO CÁO ĐỒ </a:t>
            </a:r>
            <a:r>
              <a:rPr lang="vi-VN" sz="2000" b="1"/>
              <a:t>ÁN CHUYÊN NGÀNH</a:t>
            </a:r>
            <a:endParaRPr lang="vi-V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35DCA-EAC2-2B0A-DB50-660BE798E336}"/>
              </a:ext>
            </a:extLst>
          </p:cNvPr>
          <p:cNvSpPr txBox="1"/>
          <p:nvPr/>
        </p:nvSpPr>
        <p:spPr>
          <a:xfrm>
            <a:off x="2634624" y="3908236"/>
            <a:ext cx="69227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b="1" dirty="0"/>
              <a:t>“XÂY DỰNG WEBSITE QUẢN LÝ THƯ VIỆN”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EE535-9B84-162D-B63D-7935076205D4}"/>
              </a:ext>
            </a:extLst>
          </p:cNvPr>
          <p:cNvSpPr txBox="1"/>
          <p:nvPr/>
        </p:nvSpPr>
        <p:spPr>
          <a:xfrm>
            <a:off x="3595949" y="681368"/>
            <a:ext cx="50000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300" b="1" dirty="0"/>
              <a:t>BỘ MÔN CÔNG NGHỆ THÔNG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96875-F038-F4D4-6A17-E0A110A625AC}"/>
              </a:ext>
            </a:extLst>
          </p:cNvPr>
          <p:cNvSpPr txBox="1"/>
          <p:nvPr/>
        </p:nvSpPr>
        <p:spPr>
          <a:xfrm>
            <a:off x="784693" y="5220680"/>
            <a:ext cx="4844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500" dirty="0"/>
              <a:t>Giảng viên hướng dẫn: </a:t>
            </a:r>
            <a:r>
              <a:rPr lang="vi-VN" sz="1500" dirty="0" err="1"/>
              <a:t>ThS</a:t>
            </a:r>
            <a:r>
              <a:rPr lang="vi-VN" sz="1500" dirty="0"/>
              <a:t>. Nguyễn Ngọc Đan Thanh</a:t>
            </a:r>
          </a:p>
          <a:p>
            <a:r>
              <a:rPr lang="vi-VN" sz="1500" dirty="0"/>
              <a:t>Sinh viên thực hiện: Nguyễn Hoàng Nhựt</a:t>
            </a:r>
          </a:p>
          <a:p>
            <a:r>
              <a:rPr lang="vi-VN" sz="1500" dirty="0"/>
              <a:t>Lớp: DA21TTC</a:t>
            </a:r>
          </a:p>
          <a:p>
            <a:r>
              <a:rPr lang="vi-VN" sz="1500" dirty="0"/>
              <a:t>Khóa: 2021-2025</a:t>
            </a:r>
          </a:p>
        </p:txBody>
      </p:sp>
      <p:pic>
        <p:nvPicPr>
          <p:cNvPr id="7" name="Picture 6" descr="Description: images">
            <a:extLst>
              <a:ext uri="{FF2B5EF4-FFF2-40B4-BE49-F238E27FC236}">
                <a16:creationId xmlns:a16="http://schemas.microsoft.com/office/drawing/2014/main" id="{7790E216-885C-EAFD-5E77-331D189B8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4381" y="1645856"/>
            <a:ext cx="1163216" cy="11430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C236B8-7503-1CDA-9B70-CDD97E2D4937}"/>
              </a:ext>
            </a:extLst>
          </p:cNvPr>
          <p:cNvSpPr/>
          <p:nvPr/>
        </p:nvSpPr>
        <p:spPr>
          <a:xfrm>
            <a:off x="-1307691" y="-534973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9B97B-D742-8081-34BF-FC8166CCBEFD}"/>
              </a:ext>
            </a:extLst>
          </p:cNvPr>
          <p:cNvSpPr/>
          <p:nvPr/>
        </p:nvSpPr>
        <p:spPr>
          <a:xfrm>
            <a:off x="10151805" y="4110769"/>
            <a:ext cx="3797133" cy="37163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88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637647" y="939168"/>
            <a:ext cx="5861849" cy="5436865"/>
          </a:xfrm>
          <a:custGeom>
            <a:avLst/>
            <a:gdLst/>
            <a:ahLst/>
            <a:cxnLst/>
            <a:rect l="l" t="t" r="r" b="b"/>
            <a:pathLst>
              <a:path w="5861849" h="5436865">
                <a:moveTo>
                  <a:pt x="0" y="0"/>
                </a:moveTo>
                <a:lnTo>
                  <a:pt x="5861849" y="0"/>
                </a:lnTo>
                <a:lnTo>
                  <a:pt x="5861849" y="5436864"/>
                </a:lnTo>
                <a:lnTo>
                  <a:pt x="0" y="5436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2101530"/>
            <a:ext cx="3242250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KẾT QUẢ </a:t>
            </a:r>
          </a:p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ĐẠT ĐƯỢC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6" y="799991"/>
            <a:ext cx="22130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ĐĂNG NHẬP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780" y="3272398"/>
            <a:ext cx="4969941" cy="77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Người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199" dirty="0">
                <a:solidFill>
                  <a:srgbClr val="000000"/>
                </a:solidFill>
                <a:latin typeface="Fira Sans"/>
              </a:rPr>
              <a:t>và người dùng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có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thể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truy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cập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vào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thống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1663B-2F9C-F587-40DC-48FE0A3B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78" y="424355"/>
            <a:ext cx="5312881" cy="6466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24230"/>
            <a:ext cx="46514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216CC-F721-C94F-962A-3FAE0EA9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73" y="1752600"/>
            <a:ext cx="10922000" cy="4950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6" y="799991"/>
            <a:ext cx="4575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3851" y="3247390"/>
            <a:ext cx="233874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"/>
              </a:rPr>
              <a:t>Quản lý danh sách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"/>
              </a:rPr>
              <a:t>và tao tác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4FEBC-FE1B-16F1-8F29-3A9908D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41" y="1981200"/>
            <a:ext cx="8902942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18D9-0A7E-A321-4FF0-8081ECA6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32B483-7324-70FD-6254-A2CC489DD966}"/>
              </a:ext>
            </a:extLst>
          </p:cNvPr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A67888-6DE7-947A-2FB3-A5EEBB7882AC}"/>
                </a:ext>
              </a:extLst>
            </p:cNvPr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7CFE0B-C9CD-543E-7CF3-62A31144D26E}"/>
                </a:ext>
              </a:extLst>
            </p:cNvPr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085F78F-D429-5CE6-A3D0-B50D970AF148}"/>
              </a:ext>
            </a:extLst>
          </p:cNvPr>
          <p:cNvSpPr txBox="1"/>
          <p:nvPr/>
        </p:nvSpPr>
        <p:spPr>
          <a:xfrm>
            <a:off x="1088926" y="799991"/>
            <a:ext cx="4575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trị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A5AE607-1385-DFD1-6016-6153AC583540}"/>
              </a:ext>
            </a:extLst>
          </p:cNvPr>
          <p:cNvSpPr txBox="1"/>
          <p:nvPr/>
        </p:nvSpPr>
        <p:spPr>
          <a:xfrm>
            <a:off x="176162" y="3272398"/>
            <a:ext cx="3200400" cy="77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lý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danh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sách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  <a:p>
            <a:pPr algn="ctr"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Người dùng và nhân viên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1F49-C172-9CD0-3117-C454A155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96" y="1905000"/>
            <a:ext cx="9232435" cy="37942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41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4444-A92C-121A-FFE7-2EE47330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97F9974-39DF-3CD2-9E9D-AED53349312E}"/>
              </a:ext>
            </a:extLst>
          </p:cNvPr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429087-4622-EF3C-7307-DC5177A6A467}"/>
                </a:ext>
              </a:extLst>
            </p:cNvPr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AA86EF-53EC-DA1C-1B78-8C8844890959}"/>
                </a:ext>
              </a:extLst>
            </p:cNvPr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F95CF79-C531-D0B2-173C-178FD2B8DA39}"/>
              </a:ext>
            </a:extLst>
          </p:cNvPr>
          <p:cNvSpPr txBox="1"/>
          <p:nvPr/>
        </p:nvSpPr>
        <p:spPr>
          <a:xfrm>
            <a:off x="1092200" y="824230"/>
            <a:ext cx="46514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vi-VN" sz="3200" dirty="0">
                <a:solidFill>
                  <a:srgbClr val="000000"/>
                </a:solidFill>
                <a:latin typeface="Fira Sans Bold"/>
              </a:rPr>
              <a:t>nhân viên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3B333-A938-1D34-AD8E-6BE2F61D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829777"/>
            <a:ext cx="8671414" cy="36556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AB349-C8F1-E01E-FC85-8C12923E62E6}"/>
              </a:ext>
            </a:extLst>
          </p:cNvPr>
          <p:cNvSpPr txBox="1"/>
          <p:nvPr/>
        </p:nvSpPr>
        <p:spPr>
          <a:xfrm>
            <a:off x="482600" y="2874852"/>
            <a:ext cx="3200400" cy="1565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Nhân viên có thể xem các đơn mượn sách và duyệt đơn mượn cho người dùng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9633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33328"/>
            <a:ext cx="4114800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3442652"/>
            <a:ext cx="2649737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Tìm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kiếm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199" dirty="0">
                <a:solidFill>
                  <a:srgbClr val="000000"/>
                </a:solidFill>
                <a:latin typeface="Fira Sans"/>
              </a:rPr>
              <a:t>sách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B9C23-1026-9E25-E657-645E2E086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712461"/>
            <a:ext cx="7455296" cy="3890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88927" y="799991"/>
            <a:ext cx="4194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5780" y="3466465"/>
            <a:ext cx="298001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Xem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chi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tiết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199" dirty="0">
                <a:solidFill>
                  <a:srgbClr val="000000"/>
                </a:solidFill>
                <a:latin typeface="Fira Sans"/>
              </a:rPr>
              <a:t>sách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8D7D8-9AEF-A6F2-DB8A-95EB36A74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1547848"/>
            <a:ext cx="7935465" cy="421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892BA-F91A-8FC4-F056-17767BB1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5459D0C-8B72-B7A2-8B46-128A285154F6}"/>
              </a:ext>
            </a:extLst>
          </p:cNvPr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8D0D45-F051-73A8-B4D8-BA9FDE43CD31}"/>
                </a:ext>
              </a:extLst>
            </p:cNvPr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D497AA-3AA3-C100-5E1B-105A2F2F6222}"/>
                </a:ext>
              </a:extLst>
            </p:cNvPr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4232DDF-FF8E-A9A1-68A5-6A85FA82F57E}"/>
              </a:ext>
            </a:extLst>
          </p:cNvPr>
          <p:cNvSpPr txBox="1"/>
          <p:nvPr/>
        </p:nvSpPr>
        <p:spPr>
          <a:xfrm>
            <a:off x="1088927" y="799991"/>
            <a:ext cx="4194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253127C-F103-2111-67FA-9BD03C7166ED}"/>
              </a:ext>
            </a:extLst>
          </p:cNvPr>
          <p:cNvSpPr txBox="1"/>
          <p:nvPr/>
        </p:nvSpPr>
        <p:spPr>
          <a:xfrm>
            <a:off x="1025780" y="3466465"/>
            <a:ext cx="298001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Giỏ sách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5D642-85BD-F27D-2BE3-623EE2A4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659660"/>
            <a:ext cx="7821583" cy="43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38E19-373A-6C93-7805-7F34A839B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D37BD69-EE5C-BD46-0B27-3D02423D349A}"/>
              </a:ext>
            </a:extLst>
          </p:cNvPr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D154D1-7E18-F5D4-19E9-24218C8DA7CD}"/>
                </a:ext>
              </a:extLst>
            </p:cNvPr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E032FC-0A79-92ED-52B5-FC5245C5AB0B}"/>
                </a:ext>
              </a:extLst>
            </p:cNvPr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36D96D5-43F4-2A9B-75B2-A1E3D0F2751A}"/>
              </a:ext>
            </a:extLst>
          </p:cNvPr>
          <p:cNvSpPr txBox="1"/>
          <p:nvPr/>
        </p:nvSpPr>
        <p:spPr>
          <a:xfrm>
            <a:off x="1088927" y="799991"/>
            <a:ext cx="4194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6F6BD3-5CF6-16CC-5482-4D02BC9AA61D}"/>
              </a:ext>
            </a:extLst>
          </p:cNvPr>
          <p:cNvSpPr txBox="1"/>
          <p:nvPr/>
        </p:nvSpPr>
        <p:spPr>
          <a:xfrm>
            <a:off x="1025780" y="3466465"/>
            <a:ext cx="298001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Sách đã mượn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51186-8703-BAF4-FE84-8B038442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96" y="1493017"/>
            <a:ext cx="8877299" cy="48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2102995"/>
            <a:ext cx="2482334" cy="146003"/>
            <a:chOff x="0" y="0"/>
            <a:chExt cx="544820" cy="32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4820" cy="32045"/>
            </a:xfrm>
            <a:custGeom>
              <a:avLst/>
              <a:gdLst/>
              <a:ahLst/>
              <a:cxnLst/>
              <a:rect l="l" t="t" r="r" b="b"/>
              <a:pathLst>
                <a:path w="544820" h="32045">
                  <a:moveTo>
                    <a:pt x="16022" y="0"/>
                  </a:moveTo>
                  <a:lnTo>
                    <a:pt x="528797" y="0"/>
                  </a:lnTo>
                  <a:cubicBezTo>
                    <a:pt x="533047" y="0"/>
                    <a:pt x="537122" y="1688"/>
                    <a:pt x="540127" y="4693"/>
                  </a:cubicBezTo>
                  <a:cubicBezTo>
                    <a:pt x="543132" y="7698"/>
                    <a:pt x="544820" y="11773"/>
                    <a:pt x="544820" y="16022"/>
                  </a:cubicBezTo>
                  <a:lnTo>
                    <a:pt x="544820" y="16022"/>
                  </a:lnTo>
                  <a:cubicBezTo>
                    <a:pt x="544820" y="24871"/>
                    <a:pt x="537646" y="32045"/>
                    <a:pt x="528797" y="32045"/>
                  </a:cubicBezTo>
                  <a:lnTo>
                    <a:pt x="16022" y="32045"/>
                  </a:lnTo>
                  <a:cubicBezTo>
                    <a:pt x="7173" y="32045"/>
                    <a:pt x="0" y="24871"/>
                    <a:pt x="0" y="16022"/>
                  </a:cubicBezTo>
                  <a:lnTo>
                    <a:pt x="0" y="16022"/>
                  </a:lnTo>
                  <a:cubicBezTo>
                    <a:pt x="0" y="7173"/>
                    <a:pt x="7173" y="0"/>
                    <a:pt x="16022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44820" cy="60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06199" y="628463"/>
            <a:ext cx="8114451" cy="6058275"/>
            <a:chOff x="0" y="0"/>
            <a:chExt cx="1780949" cy="13296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949" cy="1329662"/>
            </a:xfrm>
            <a:custGeom>
              <a:avLst/>
              <a:gdLst/>
              <a:ahLst/>
              <a:cxnLst/>
              <a:rect l="l" t="t" r="r" b="b"/>
              <a:pathLst>
                <a:path w="1780949" h="1329662">
                  <a:moveTo>
                    <a:pt x="11449" y="0"/>
                  </a:moveTo>
                  <a:lnTo>
                    <a:pt x="1769500" y="0"/>
                  </a:lnTo>
                  <a:cubicBezTo>
                    <a:pt x="1772537" y="0"/>
                    <a:pt x="1775449" y="1206"/>
                    <a:pt x="1777596" y="3353"/>
                  </a:cubicBezTo>
                  <a:cubicBezTo>
                    <a:pt x="1779743" y="5500"/>
                    <a:pt x="1780949" y="8413"/>
                    <a:pt x="1780949" y="11449"/>
                  </a:cubicBezTo>
                  <a:lnTo>
                    <a:pt x="1780949" y="1318213"/>
                  </a:lnTo>
                  <a:cubicBezTo>
                    <a:pt x="1780949" y="1321250"/>
                    <a:pt x="1779743" y="1324162"/>
                    <a:pt x="1777596" y="1326309"/>
                  </a:cubicBezTo>
                  <a:cubicBezTo>
                    <a:pt x="1775449" y="1328456"/>
                    <a:pt x="1772537" y="1329662"/>
                    <a:pt x="1769500" y="1329662"/>
                  </a:cubicBezTo>
                  <a:lnTo>
                    <a:pt x="11449" y="1329662"/>
                  </a:lnTo>
                  <a:cubicBezTo>
                    <a:pt x="8413" y="1329662"/>
                    <a:pt x="5500" y="1328456"/>
                    <a:pt x="3353" y="1326309"/>
                  </a:cubicBezTo>
                  <a:cubicBezTo>
                    <a:pt x="1206" y="1324162"/>
                    <a:pt x="0" y="1321250"/>
                    <a:pt x="0" y="1318213"/>
                  </a:cubicBezTo>
                  <a:lnTo>
                    <a:pt x="0" y="11449"/>
                  </a:lnTo>
                  <a:cubicBezTo>
                    <a:pt x="0" y="8413"/>
                    <a:pt x="1206" y="5500"/>
                    <a:pt x="3353" y="3353"/>
                  </a:cubicBezTo>
                  <a:cubicBezTo>
                    <a:pt x="5500" y="1206"/>
                    <a:pt x="8413" y="0"/>
                    <a:pt x="11449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80949" cy="1358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959515" y="901604"/>
            <a:ext cx="528165" cy="528165"/>
          </a:xfrm>
          <a:custGeom>
            <a:avLst/>
            <a:gdLst/>
            <a:ahLst/>
            <a:cxnLst/>
            <a:rect l="l" t="t" r="r" b="b"/>
            <a:pathLst>
              <a:path w="528165" h="528165">
                <a:moveTo>
                  <a:pt x="0" y="0"/>
                </a:moveTo>
                <a:lnTo>
                  <a:pt x="528165" y="0"/>
                </a:lnTo>
                <a:lnTo>
                  <a:pt x="528165" y="528165"/>
                </a:lnTo>
                <a:lnTo>
                  <a:pt x="0" y="528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5986357" y="2552163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5959515" y="4195331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7"/>
                </a:lnTo>
                <a:lnTo>
                  <a:pt x="0" y="519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5986357" y="5838498"/>
            <a:ext cx="519218" cy="519218"/>
          </a:xfrm>
          <a:custGeom>
            <a:avLst/>
            <a:gdLst/>
            <a:ahLst/>
            <a:cxnLst/>
            <a:rect l="l" t="t" r="r" b="b"/>
            <a:pathLst>
              <a:path w="519218" h="519218">
                <a:moveTo>
                  <a:pt x="0" y="0"/>
                </a:moveTo>
                <a:lnTo>
                  <a:pt x="519218" y="0"/>
                </a:lnTo>
                <a:lnTo>
                  <a:pt x="519218" y="519218"/>
                </a:lnTo>
                <a:lnTo>
                  <a:pt x="0" y="519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TextBox 12"/>
          <p:cNvSpPr txBox="1"/>
          <p:nvPr/>
        </p:nvSpPr>
        <p:spPr>
          <a:xfrm>
            <a:off x="731520" y="1353569"/>
            <a:ext cx="228278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NỘI DUNG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14129" y="91422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Tổng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quan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đề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tài</a:t>
            </a:r>
            <a:endParaRPr lang="en-US" sz="26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4129" y="2504538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Thiết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kế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hệ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thống</a:t>
            </a:r>
            <a:endParaRPr lang="en-US" sz="26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4129" y="4147706"/>
            <a:ext cx="30985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Kết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quả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đạt</a:t>
            </a:r>
            <a:r>
              <a:rPr lang="en-US" sz="26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699" dirty="0" err="1">
                <a:solidFill>
                  <a:srgbClr val="000000"/>
                </a:solidFill>
                <a:latin typeface="Fira Sans Bold"/>
              </a:rPr>
              <a:t>được</a:t>
            </a:r>
            <a:endParaRPr lang="en-US" sz="26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21498" y="5608522"/>
            <a:ext cx="28838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Kết luận và 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Sans Bold"/>
              </a:rPr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7FA8-2C32-09FD-DAEC-2DBE820C4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170A8C5-E281-331D-7916-02662E9B210C}"/>
              </a:ext>
            </a:extLst>
          </p:cNvPr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A5D58C-1F33-53ED-4290-7ADDABE9E24B}"/>
                </a:ext>
              </a:extLst>
            </p:cNvPr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E8E4EC9-70FF-96F3-4D7A-32F3DFC6B17C}"/>
                </a:ext>
              </a:extLst>
            </p:cNvPr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3A30A1A0-4216-8EF0-F5DD-97BCFAEC1B42}"/>
              </a:ext>
            </a:extLst>
          </p:cNvPr>
          <p:cNvSpPr txBox="1"/>
          <p:nvPr/>
        </p:nvSpPr>
        <p:spPr>
          <a:xfrm>
            <a:off x="1088927" y="799991"/>
            <a:ext cx="41942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Giao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diện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người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dùng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8F9283-3481-16FF-F98F-9D31A6248CB0}"/>
              </a:ext>
            </a:extLst>
          </p:cNvPr>
          <p:cNvSpPr txBox="1"/>
          <p:nvPr/>
        </p:nvSpPr>
        <p:spPr>
          <a:xfrm>
            <a:off x="1025780" y="3466465"/>
            <a:ext cx="2980016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vi-VN" sz="2199" dirty="0">
                <a:solidFill>
                  <a:srgbClr val="000000"/>
                </a:solidFill>
                <a:latin typeface="Fira Sans"/>
              </a:rPr>
              <a:t>Thông tin cá nhân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2E944-A5BB-9A95-148B-C4B0A266B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579488"/>
            <a:ext cx="7935465" cy="4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6505575" y="1667007"/>
            <a:ext cx="5055474" cy="3981186"/>
          </a:xfrm>
          <a:custGeom>
            <a:avLst/>
            <a:gdLst/>
            <a:ahLst/>
            <a:cxnLst/>
            <a:rect l="l" t="t" r="r" b="b"/>
            <a:pathLst>
              <a:path w="5055474" h="3981186">
                <a:moveTo>
                  <a:pt x="0" y="0"/>
                </a:moveTo>
                <a:lnTo>
                  <a:pt x="5055474" y="0"/>
                </a:lnTo>
                <a:lnTo>
                  <a:pt x="5055474" y="3981186"/>
                </a:lnTo>
                <a:lnTo>
                  <a:pt x="0" y="398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1753396"/>
            <a:ext cx="3375538" cy="239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5"/>
              </a:lnSpc>
            </a:pPr>
            <a:r>
              <a:rPr lang="en-US" sz="4553" dirty="0">
                <a:solidFill>
                  <a:srgbClr val="000000"/>
                </a:solidFill>
                <a:latin typeface="Fira Sans Bold"/>
              </a:rPr>
              <a:t>KẾT LUẬN VÀ </a:t>
            </a:r>
          </a:p>
          <a:p>
            <a:pPr>
              <a:lnSpc>
                <a:spcPts val="6375"/>
              </a:lnSpc>
            </a:pPr>
            <a:r>
              <a:rPr lang="en-US" sz="4553" dirty="0">
                <a:solidFill>
                  <a:srgbClr val="000000"/>
                </a:solidFill>
                <a:latin typeface="Fira Sans Bold"/>
              </a:rPr>
              <a:t>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164602" y="3657600"/>
            <a:ext cx="8723313" cy="0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AutoShape 6"/>
          <p:cNvSpPr/>
          <p:nvPr/>
        </p:nvSpPr>
        <p:spPr>
          <a:xfrm flipH="1">
            <a:off x="4688159" y="1482507"/>
            <a:ext cx="0" cy="4315806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4828179" y="1816563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5" y="0"/>
                </a:lnTo>
                <a:lnTo>
                  <a:pt x="402125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4837398" y="2686281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4" y="0"/>
                </a:lnTo>
                <a:lnTo>
                  <a:pt x="402124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4837398" y="4072507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1"/>
                </a:lnTo>
                <a:lnTo>
                  <a:pt x="0" y="400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4828179" y="4872738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2"/>
                </a:lnTo>
                <a:lnTo>
                  <a:pt x="0" y="40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11"/>
          <p:cNvSpPr txBox="1"/>
          <p:nvPr/>
        </p:nvSpPr>
        <p:spPr>
          <a:xfrm>
            <a:off x="1088927" y="799991"/>
            <a:ext cx="15450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Kết luận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2420" y="2278008"/>
            <a:ext cx="185439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Fira Sans Bold"/>
              </a:rPr>
              <a:t>Đã hoàn thành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6569" y="4281554"/>
            <a:ext cx="217003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Chưa</a:t>
            </a:r>
            <a:r>
              <a:rPr lang="en-US" sz="21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hoàn</a:t>
            </a:r>
            <a:r>
              <a:rPr lang="en-US" sz="2199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 Bold"/>
              </a:rPr>
              <a:t>thành</a:t>
            </a:r>
            <a:endParaRPr lang="en-US" sz="2199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51274" y="1812290"/>
            <a:ext cx="40467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Giao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diện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dơn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giản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dễ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sử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dụng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54129" y="2638656"/>
            <a:ext cx="4501070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Fira Sans"/>
              </a:rPr>
              <a:t>Hoàng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thành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bản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chức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năng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51273" y="4057650"/>
            <a:ext cx="43515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sở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chưa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được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chặc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chẻ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51273" y="4860364"/>
            <a:ext cx="2432441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Chức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năng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5585" y="1913931"/>
            <a:ext cx="3063068" cy="4407292"/>
          </a:xfrm>
          <a:custGeom>
            <a:avLst/>
            <a:gdLst/>
            <a:ahLst/>
            <a:cxnLst/>
            <a:rect l="l" t="t" r="r" b="b"/>
            <a:pathLst>
              <a:path w="3063068" h="4407292">
                <a:moveTo>
                  <a:pt x="0" y="0"/>
                </a:moveTo>
                <a:lnTo>
                  <a:pt x="3063067" y="0"/>
                </a:lnTo>
                <a:lnTo>
                  <a:pt x="3063067" y="4407292"/>
                </a:lnTo>
                <a:lnTo>
                  <a:pt x="0" y="440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6971746" y="1891325"/>
            <a:ext cx="4815712" cy="516632"/>
            <a:chOff x="0" y="0"/>
            <a:chExt cx="1254717" cy="134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717" cy="134607"/>
            </a:xfrm>
            <a:custGeom>
              <a:avLst/>
              <a:gdLst/>
              <a:ahLst/>
              <a:cxnLst/>
              <a:rect l="l" t="t" r="r" b="b"/>
              <a:pathLst>
                <a:path w="1254717" h="134607">
                  <a:moveTo>
                    <a:pt x="19292" y="0"/>
                  </a:moveTo>
                  <a:lnTo>
                    <a:pt x="1235425" y="0"/>
                  </a:lnTo>
                  <a:cubicBezTo>
                    <a:pt x="1240541" y="0"/>
                    <a:pt x="1245448" y="2033"/>
                    <a:pt x="1249066" y="5650"/>
                  </a:cubicBezTo>
                  <a:cubicBezTo>
                    <a:pt x="1252684" y="9268"/>
                    <a:pt x="1254717" y="14175"/>
                    <a:pt x="1254717" y="19292"/>
                  </a:cubicBezTo>
                  <a:lnTo>
                    <a:pt x="1254717" y="115315"/>
                  </a:lnTo>
                  <a:cubicBezTo>
                    <a:pt x="1254717" y="120432"/>
                    <a:pt x="1252684" y="125338"/>
                    <a:pt x="1249066" y="128956"/>
                  </a:cubicBezTo>
                  <a:cubicBezTo>
                    <a:pt x="1245448" y="132574"/>
                    <a:pt x="1240541" y="134607"/>
                    <a:pt x="1235425" y="134607"/>
                  </a:cubicBezTo>
                  <a:lnTo>
                    <a:pt x="19292" y="134607"/>
                  </a:lnTo>
                  <a:cubicBezTo>
                    <a:pt x="14175" y="134607"/>
                    <a:pt x="9268" y="132574"/>
                    <a:pt x="5650" y="128956"/>
                  </a:cubicBezTo>
                  <a:cubicBezTo>
                    <a:pt x="2033" y="125338"/>
                    <a:pt x="0" y="120432"/>
                    <a:pt x="0" y="115315"/>
                  </a:cubicBezTo>
                  <a:lnTo>
                    <a:pt x="0" y="19292"/>
                  </a:lnTo>
                  <a:cubicBezTo>
                    <a:pt x="0" y="14175"/>
                    <a:pt x="2033" y="9268"/>
                    <a:pt x="5650" y="5650"/>
                  </a:cubicBezTo>
                  <a:cubicBezTo>
                    <a:pt x="9268" y="2033"/>
                    <a:pt x="14175" y="0"/>
                    <a:pt x="1929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4717" cy="163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1746" y="3399727"/>
            <a:ext cx="4401350" cy="844565"/>
            <a:chOff x="0" y="0"/>
            <a:chExt cx="1146756" cy="2200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6756" cy="220048"/>
            </a:xfrm>
            <a:custGeom>
              <a:avLst/>
              <a:gdLst/>
              <a:ahLst/>
              <a:cxnLst/>
              <a:rect l="l" t="t" r="r" b="b"/>
              <a:pathLst>
                <a:path w="1146756" h="220048">
                  <a:moveTo>
                    <a:pt x="21108" y="0"/>
                  </a:moveTo>
                  <a:lnTo>
                    <a:pt x="1125648" y="0"/>
                  </a:lnTo>
                  <a:cubicBezTo>
                    <a:pt x="1131247" y="0"/>
                    <a:pt x="1136615" y="2224"/>
                    <a:pt x="1140574" y="6182"/>
                  </a:cubicBezTo>
                  <a:cubicBezTo>
                    <a:pt x="1144532" y="10141"/>
                    <a:pt x="1146756" y="15510"/>
                    <a:pt x="1146756" y="21108"/>
                  </a:cubicBezTo>
                  <a:lnTo>
                    <a:pt x="1146756" y="198941"/>
                  </a:lnTo>
                  <a:cubicBezTo>
                    <a:pt x="1146756" y="210598"/>
                    <a:pt x="1137306" y="220048"/>
                    <a:pt x="1125648" y="220048"/>
                  </a:cubicBezTo>
                  <a:lnTo>
                    <a:pt x="21108" y="220048"/>
                  </a:lnTo>
                  <a:cubicBezTo>
                    <a:pt x="15510" y="220048"/>
                    <a:pt x="10141" y="217825"/>
                    <a:pt x="6182" y="213866"/>
                  </a:cubicBezTo>
                  <a:cubicBezTo>
                    <a:pt x="2224" y="209908"/>
                    <a:pt x="0" y="204539"/>
                    <a:pt x="0" y="198941"/>
                  </a:cubicBezTo>
                  <a:lnTo>
                    <a:pt x="0" y="21108"/>
                  </a:lnTo>
                  <a:cubicBezTo>
                    <a:pt x="0" y="9450"/>
                    <a:pt x="9450" y="0"/>
                    <a:pt x="2110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6756" cy="24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71745" y="5054450"/>
            <a:ext cx="4805478" cy="1175477"/>
            <a:chOff x="0" y="-28575"/>
            <a:chExt cx="1017204" cy="540525"/>
          </a:xfrm>
        </p:grpSpPr>
        <p:sp>
          <p:nvSpPr>
            <p:cNvPr id="13" name="Freeform 13"/>
            <p:cNvSpPr/>
            <p:nvPr/>
          </p:nvSpPr>
          <p:spPr>
            <a:xfrm>
              <a:off x="0" y="97913"/>
              <a:ext cx="1017204" cy="414037"/>
            </a:xfrm>
            <a:custGeom>
              <a:avLst/>
              <a:gdLst/>
              <a:ahLst/>
              <a:cxnLst/>
              <a:rect l="l" t="t" r="r" b="b"/>
              <a:pathLst>
                <a:path w="1017204" h="237322">
                  <a:moveTo>
                    <a:pt x="23796" y="0"/>
                  </a:moveTo>
                  <a:lnTo>
                    <a:pt x="993408" y="0"/>
                  </a:lnTo>
                  <a:cubicBezTo>
                    <a:pt x="999719" y="0"/>
                    <a:pt x="1005771" y="2507"/>
                    <a:pt x="1010234" y="6970"/>
                  </a:cubicBezTo>
                  <a:cubicBezTo>
                    <a:pt x="1014697" y="11432"/>
                    <a:pt x="1017204" y="17485"/>
                    <a:pt x="1017204" y="23796"/>
                  </a:cubicBezTo>
                  <a:lnTo>
                    <a:pt x="1017204" y="213526"/>
                  </a:lnTo>
                  <a:cubicBezTo>
                    <a:pt x="1017204" y="219837"/>
                    <a:pt x="1014697" y="225890"/>
                    <a:pt x="1010234" y="230352"/>
                  </a:cubicBezTo>
                  <a:cubicBezTo>
                    <a:pt x="1005771" y="234815"/>
                    <a:pt x="999719" y="237322"/>
                    <a:pt x="993408" y="237322"/>
                  </a:cubicBezTo>
                  <a:lnTo>
                    <a:pt x="23796" y="237322"/>
                  </a:lnTo>
                  <a:cubicBezTo>
                    <a:pt x="17485" y="237322"/>
                    <a:pt x="11432" y="234815"/>
                    <a:pt x="6970" y="230352"/>
                  </a:cubicBezTo>
                  <a:cubicBezTo>
                    <a:pt x="2507" y="225890"/>
                    <a:pt x="0" y="219837"/>
                    <a:pt x="0" y="213526"/>
                  </a:cubicBezTo>
                  <a:lnTo>
                    <a:pt x="0" y="23796"/>
                  </a:lnTo>
                  <a:cubicBezTo>
                    <a:pt x="0" y="17485"/>
                    <a:pt x="2507" y="11432"/>
                    <a:pt x="6970" y="6970"/>
                  </a:cubicBezTo>
                  <a:cubicBezTo>
                    <a:pt x="11432" y="2507"/>
                    <a:pt x="17485" y="0"/>
                    <a:pt x="2379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17204" cy="265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5693976" y="2149641"/>
            <a:ext cx="127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6" name="AutoShape 16"/>
          <p:cNvSpPr/>
          <p:nvPr/>
        </p:nvSpPr>
        <p:spPr>
          <a:xfrm>
            <a:off x="5124122" y="3822010"/>
            <a:ext cx="18476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17" name="AutoShape 17"/>
          <p:cNvSpPr/>
          <p:nvPr/>
        </p:nvSpPr>
        <p:spPr>
          <a:xfrm>
            <a:off x="5693976" y="5761699"/>
            <a:ext cx="1277769" cy="143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18" name="Group 18"/>
          <p:cNvGrpSpPr/>
          <p:nvPr/>
        </p:nvGrpSpPr>
        <p:grpSpPr>
          <a:xfrm>
            <a:off x="5304913" y="1955109"/>
            <a:ext cx="389064" cy="3890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8927" y="799991"/>
            <a:ext cx="3508473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Hướng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phát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triển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64260" y="1945995"/>
            <a:ext cx="4612964" cy="36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Thay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đổi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,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cập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nhật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giao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diện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website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91086" y="3432042"/>
            <a:ext cx="4049433" cy="73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Tích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hợp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các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tính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năng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tương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tác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với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người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dùng</a:t>
            </a:r>
            <a:endParaRPr lang="en-US" sz="2105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64259" y="5396782"/>
            <a:ext cx="4464978" cy="72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8"/>
              </a:lnSpc>
            </a:pPr>
            <a:r>
              <a:rPr lang="en-US" sz="2105" dirty="0" err="1">
                <a:solidFill>
                  <a:srgbClr val="000000"/>
                </a:solidFill>
                <a:latin typeface="Fira Sans"/>
              </a:rPr>
              <a:t>Phát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Fira Sans"/>
              </a:rPr>
              <a:t>triển</a:t>
            </a:r>
            <a:r>
              <a:rPr lang="en-US" sz="2105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105" dirty="0">
                <a:solidFill>
                  <a:srgbClr val="000000"/>
                </a:solidFill>
                <a:latin typeface="Fira Sans"/>
              </a:rPr>
              <a:t>thêm về sách điện tử và tài liệu</a:t>
            </a:r>
            <a:endParaRPr lang="en-US" sz="2105" dirty="0">
              <a:solidFill>
                <a:srgbClr val="000000"/>
              </a:solidFill>
              <a:latin typeface="Fira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735058" y="3657600"/>
            <a:ext cx="389064" cy="38906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04913" y="5581516"/>
            <a:ext cx="389064" cy="38906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39747" cy="939747"/>
          </a:xfrm>
          <a:custGeom>
            <a:avLst/>
            <a:gdLst/>
            <a:ahLst/>
            <a:cxnLst/>
            <a:rect l="l" t="t" r="r" b="b"/>
            <a:pathLst>
              <a:path w="939747" h="939747">
                <a:moveTo>
                  <a:pt x="0" y="0"/>
                </a:moveTo>
                <a:lnTo>
                  <a:pt x="939747" y="0"/>
                </a:lnTo>
                <a:lnTo>
                  <a:pt x="939747" y="939747"/>
                </a:lnTo>
                <a:lnTo>
                  <a:pt x="0" y="93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036776" y="3606992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1036776" y="5452937"/>
            <a:ext cx="461578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Công nghệ sử dụng</a:t>
            </a:r>
          </a:p>
        </p:txBody>
      </p:sp>
      <p:sp>
        <p:nvSpPr>
          <p:cNvPr id="5" name="Freeform 5"/>
          <p:cNvSpPr/>
          <p:nvPr/>
        </p:nvSpPr>
        <p:spPr>
          <a:xfrm>
            <a:off x="1036776" y="4560512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036776" y="5466021"/>
            <a:ext cx="492375" cy="492375"/>
          </a:xfrm>
          <a:custGeom>
            <a:avLst/>
            <a:gdLst/>
            <a:ahLst/>
            <a:cxnLst/>
            <a:rect l="l" t="t" r="r" b="b"/>
            <a:pathLst>
              <a:path w="492375" h="492375">
                <a:moveTo>
                  <a:pt x="0" y="0"/>
                </a:moveTo>
                <a:lnTo>
                  <a:pt x="492375" y="0"/>
                </a:lnTo>
                <a:lnTo>
                  <a:pt x="492375" y="492375"/>
                </a:lnTo>
                <a:lnTo>
                  <a:pt x="0" y="4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>
            <a:off x="7691271" y="2255122"/>
            <a:ext cx="4098323" cy="3688490"/>
          </a:xfrm>
          <a:custGeom>
            <a:avLst/>
            <a:gdLst/>
            <a:ahLst/>
            <a:cxnLst/>
            <a:rect l="l" t="t" r="r" b="b"/>
            <a:pathLst>
              <a:path w="4098323" h="3688490">
                <a:moveTo>
                  <a:pt x="0" y="0"/>
                </a:moveTo>
                <a:lnTo>
                  <a:pt x="4098323" y="0"/>
                </a:lnTo>
                <a:lnTo>
                  <a:pt x="4098323" y="3688491"/>
                </a:lnTo>
                <a:lnTo>
                  <a:pt x="0" y="368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1850216" y="274294"/>
            <a:ext cx="425736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TỔNG QUAN ĐỀ TÀI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0216" y="3549842"/>
            <a:ext cx="256091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Lý do chọn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0216" y="4553970"/>
            <a:ext cx="22175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Sans Bold"/>
              </a:rPr>
              <a:t>Mục tiêu đề tài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53203" y="2495635"/>
            <a:ext cx="3405025" cy="2323930"/>
          </a:xfrm>
          <a:custGeom>
            <a:avLst/>
            <a:gdLst/>
            <a:ahLst/>
            <a:cxnLst/>
            <a:rect l="l" t="t" r="r" b="b"/>
            <a:pathLst>
              <a:path w="3405025" h="2323930">
                <a:moveTo>
                  <a:pt x="0" y="0"/>
                </a:moveTo>
                <a:lnTo>
                  <a:pt x="3405025" y="0"/>
                </a:lnTo>
                <a:lnTo>
                  <a:pt x="3405025" y="2323930"/>
                </a:lnTo>
                <a:lnTo>
                  <a:pt x="0" y="232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7974411" y="2495635"/>
            <a:ext cx="2765540" cy="2542812"/>
          </a:xfrm>
          <a:custGeom>
            <a:avLst/>
            <a:gdLst/>
            <a:ahLst/>
            <a:cxnLst/>
            <a:rect l="l" t="t" r="r" b="b"/>
            <a:pathLst>
              <a:path w="2765540" h="2542812">
                <a:moveTo>
                  <a:pt x="0" y="0"/>
                </a:moveTo>
                <a:lnTo>
                  <a:pt x="2765540" y="0"/>
                </a:lnTo>
                <a:lnTo>
                  <a:pt x="2765540" y="2542812"/>
                </a:lnTo>
                <a:lnTo>
                  <a:pt x="0" y="2542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1350626" y="799991"/>
            <a:ext cx="3405025" cy="54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Lý do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chọn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đề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tài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35200" y="5232141"/>
            <a:ext cx="2566743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Cuộc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mạng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4.0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16800" y="5232141"/>
            <a:ext cx="3860265" cy="77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Các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yêu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cầu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199" dirty="0">
                <a:solidFill>
                  <a:srgbClr val="000000"/>
                </a:solidFill>
                <a:latin typeface="Fira Sans"/>
              </a:rPr>
              <a:t>quản lý cao của các thư viện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65543" y="2386409"/>
            <a:ext cx="7664704" cy="609080"/>
            <a:chOff x="0" y="0"/>
            <a:chExt cx="1682240" cy="133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2240" cy="133680"/>
            </a:xfrm>
            <a:custGeom>
              <a:avLst/>
              <a:gdLst/>
              <a:ahLst/>
              <a:cxnLst/>
              <a:rect l="l" t="t" r="r" b="b"/>
              <a:pathLst>
                <a:path w="1682240" h="133680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21559"/>
                  </a:lnTo>
                  <a:cubicBezTo>
                    <a:pt x="1682240" y="128253"/>
                    <a:pt x="1676813" y="133680"/>
                    <a:pt x="1670119" y="133680"/>
                  </a:cubicBezTo>
                  <a:lnTo>
                    <a:pt x="12121" y="133680"/>
                  </a:lnTo>
                  <a:cubicBezTo>
                    <a:pt x="8906" y="133680"/>
                    <a:pt x="5823" y="132403"/>
                    <a:pt x="3550" y="130130"/>
                  </a:cubicBezTo>
                  <a:cubicBezTo>
                    <a:pt x="1277" y="127857"/>
                    <a:pt x="0" y="124774"/>
                    <a:pt x="0" y="121559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2240" cy="162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91790" y="2420280"/>
            <a:ext cx="504799" cy="541339"/>
          </a:xfrm>
          <a:custGeom>
            <a:avLst/>
            <a:gdLst/>
            <a:ahLst/>
            <a:cxnLst/>
            <a:rect l="l" t="t" r="r" b="b"/>
            <a:pathLst>
              <a:path w="504799" h="541339">
                <a:moveTo>
                  <a:pt x="0" y="0"/>
                </a:moveTo>
                <a:lnTo>
                  <a:pt x="504798" y="0"/>
                </a:lnTo>
                <a:lnTo>
                  <a:pt x="504798" y="541338"/>
                </a:lnTo>
                <a:lnTo>
                  <a:pt x="0" y="54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9" name="Group 9"/>
          <p:cNvGrpSpPr/>
          <p:nvPr/>
        </p:nvGrpSpPr>
        <p:grpSpPr>
          <a:xfrm>
            <a:off x="2765543" y="3487238"/>
            <a:ext cx="7664704" cy="951724"/>
            <a:chOff x="0" y="0"/>
            <a:chExt cx="1682240" cy="2088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240" cy="208883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04418" y="3543433"/>
            <a:ext cx="692170" cy="839333"/>
          </a:xfrm>
          <a:custGeom>
            <a:avLst/>
            <a:gdLst/>
            <a:ahLst/>
            <a:cxnLst/>
            <a:rect l="l" t="t" r="r" b="b"/>
            <a:pathLst>
              <a:path w="692170" h="839333">
                <a:moveTo>
                  <a:pt x="0" y="0"/>
                </a:moveTo>
                <a:lnTo>
                  <a:pt x="692170" y="0"/>
                </a:lnTo>
                <a:lnTo>
                  <a:pt x="692170" y="839334"/>
                </a:lnTo>
                <a:lnTo>
                  <a:pt x="0" y="83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3"/>
          <p:cNvGrpSpPr/>
          <p:nvPr/>
        </p:nvGrpSpPr>
        <p:grpSpPr>
          <a:xfrm>
            <a:off x="2765543" y="4934262"/>
            <a:ext cx="7664704" cy="941246"/>
            <a:chOff x="0" y="0"/>
            <a:chExt cx="1682240" cy="206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2240" cy="206584"/>
            </a:xfrm>
            <a:custGeom>
              <a:avLst/>
              <a:gdLst/>
              <a:ahLst/>
              <a:cxnLst/>
              <a:rect l="l" t="t" r="r" b="b"/>
              <a:pathLst>
                <a:path w="1682240" h="206584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4463"/>
                  </a:lnTo>
                  <a:cubicBezTo>
                    <a:pt x="1682240" y="201157"/>
                    <a:pt x="1676813" y="206584"/>
                    <a:pt x="1670119" y="206584"/>
                  </a:cubicBezTo>
                  <a:lnTo>
                    <a:pt x="12121" y="206584"/>
                  </a:lnTo>
                  <a:cubicBezTo>
                    <a:pt x="8906" y="206584"/>
                    <a:pt x="5823" y="205307"/>
                    <a:pt x="3550" y="203033"/>
                  </a:cubicBezTo>
                  <a:cubicBezTo>
                    <a:pt x="1277" y="200760"/>
                    <a:pt x="0" y="197677"/>
                    <a:pt x="0" y="194463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82240" cy="23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937821" y="5035362"/>
            <a:ext cx="612737" cy="739047"/>
          </a:xfrm>
          <a:custGeom>
            <a:avLst/>
            <a:gdLst/>
            <a:ahLst/>
            <a:cxnLst/>
            <a:rect l="l" t="t" r="r" b="b"/>
            <a:pathLst>
              <a:path w="612737" h="739047">
                <a:moveTo>
                  <a:pt x="0" y="0"/>
                </a:moveTo>
                <a:lnTo>
                  <a:pt x="612737" y="0"/>
                </a:lnTo>
                <a:lnTo>
                  <a:pt x="612737" y="739047"/>
                </a:lnTo>
                <a:lnTo>
                  <a:pt x="0" y="739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7" name="TextBox 17"/>
          <p:cNvSpPr txBox="1"/>
          <p:nvPr/>
        </p:nvSpPr>
        <p:spPr>
          <a:xfrm>
            <a:off x="1400908" y="799991"/>
            <a:ext cx="272927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Bold"/>
              </a:rPr>
              <a:t>Mục tiêu đề tài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6228" y="2455999"/>
            <a:ext cx="698649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Tìm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hiểu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công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nghệ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ngôn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ngữ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thiết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kế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website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06228" y="3509075"/>
            <a:ext cx="7424020" cy="87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Fira Sans"/>
              </a:rPr>
              <a:t>Xây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dựng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499" dirty="0">
                <a:solidFill>
                  <a:srgbClr val="000000"/>
                </a:solidFill>
                <a:latin typeface="Fira Sans"/>
              </a:rPr>
              <a:t>thành công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website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lý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vi-VN" sz="2499" dirty="0">
                <a:solidFill>
                  <a:srgbClr val="000000"/>
                </a:solidFill>
                <a:latin typeface="Fira Sans"/>
              </a:rPr>
              <a:t>thư viện và quản lý việc mượn sách trực tuyến</a:t>
            </a:r>
            <a:endParaRPr lang="en-US" sz="2499" dirty="0">
              <a:solidFill>
                <a:srgbClr val="000000"/>
              </a:solidFill>
              <a:latin typeface="Fir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06228" y="4950860"/>
            <a:ext cx="7424020" cy="87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Fira Sans"/>
              </a:rPr>
              <a:t>Về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phía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người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dùng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đảm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bảo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có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thể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tra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cứu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tìm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hiểu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Fira Sans"/>
              </a:rPr>
              <a:t>thông</a:t>
            </a:r>
            <a:r>
              <a:rPr lang="en-US" sz="2499" dirty="0">
                <a:solidFill>
                  <a:srgbClr val="000000"/>
                </a:solidFill>
                <a:latin typeface="Fira Sans"/>
              </a:rPr>
              <a:t> tin </a:t>
            </a:r>
            <a:r>
              <a:rPr lang="vi-VN" sz="2499" dirty="0">
                <a:solidFill>
                  <a:srgbClr val="000000"/>
                </a:solidFill>
                <a:latin typeface="Fira Sans"/>
              </a:rPr>
              <a:t>của sách và mượn sách</a:t>
            </a:r>
            <a:endParaRPr lang="en-US" sz="2499" dirty="0">
              <a:solidFill>
                <a:srgbClr val="000000"/>
              </a:solidFill>
              <a:latin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36351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7950" y="799991"/>
            <a:ext cx="3690449" cy="54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Công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nghệ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sử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dụng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93877" y="3657599"/>
            <a:ext cx="4212680" cy="1906133"/>
            <a:chOff x="0" y="0"/>
            <a:chExt cx="924594" cy="418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31520" y="3250796"/>
            <a:ext cx="1564631" cy="813608"/>
          </a:xfrm>
          <a:custGeom>
            <a:avLst/>
            <a:gdLst/>
            <a:ahLst/>
            <a:cxnLst/>
            <a:rect l="l" t="t" r="r" b="b"/>
            <a:pathLst>
              <a:path w="1564631" h="813608">
                <a:moveTo>
                  <a:pt x="0" y="0"/>
                </a:moveTo>
                <a:lnTo>
                  <a:pt x="1564631" y="0"/>
                </a:lnTo>
                <a:lnTo>
                  <a:pt x="1564631" y="813608"/>
                </a:lnTo>
                <a:lnTo>
                  <a:pt x="0" y="81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268544" y="4431798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Ngôn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ngữ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lập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trình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HTML,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Php</a:t>
            </a:r>
            <a:endParaRPr lang="en-US" sz="2199" dirty="0">
              <a:solidFill>
                <a:srgbClr val="000000"/>
              </a:solidFill>
              <a:latin typeface="Fir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358883" y="3657600"/>
            <a:ext cx="4212680" cy="1906133"/>
            <a:chOff x="0" y="0"/>
            <a:chExt cx="924594" cy="4183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246628" y="2842756"/>
            <a:ext cx="2324935" cy="1221648"/>
          </a:xfrm>
          <a:custGeom>
            <a:avLst/>
            <a:gdLst/>
            <a:ahLst/>
            <a:cxnLst/>
            <a:rect l="l" t="t" r="r" b="b"/>
            <a:pathLst>
              <a:path w="2324935" h="1221648">
                <a:moveTo>
                  <a:pt x="0" y="0"/>
                </a:moveTo>
                <a:lnTo>
                  <a:pt x="2324935" y="0"/>
                </a:lnTo>
                <a:lnTo>
                  <a:pt x="2324935" y="1221648"/>
                </a:lnTo>
                <a:lnTo>
                  <a:pt x="0" y="122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7445625" y="4395719"/>
            <a:ext cx="403919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err="1">
                <a:solidFill>
                  <a:srgbClr val="000000"/>
                </a:solidFill>
                <a:latin typeface="Fira Sans"/>
              </a:rPr>
              <a:t>Hệ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quản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trị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cơ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sở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dữ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Fira Sans"/>
              </a:rPr>
              <a:t>liệu</a:t>
            </a:r>
            <a:r>
              <a:rPr lang="en-US" sz="2199" dirty="0">
                <a:solidFill>
                  <a:srgbClr val="000000"/>
                </a:solidFill>
                <a:latin typeface="Fira Sans"/>
              </a:rPr>
              <a:t> MySQL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731520"/>
            <a:ext cx="908431" cy="908431"/>
          </a:xfrm>
          <a:custGeom>
            <a:avLst/>
            <a:gdLst/>
            <a:ahLst/>
            <a:cxnLst/>
            <a:rect l="l" t="t" r="r" b="b"/>
            <a:pathLst>
              <a:path w="908431" h="908431">
                <a:moveTo>
                  <a:pt x="0" y="0"/>
                </a:moveTo>
                <a:lnTo>
                  <a:pt x="908431" y="0"/>
                </a:lnTo>
                <a:lnTo>
                  <a:pt x="908431" y="908431"/>
                </a:lnTo>
                <a:lnTo>
                  <a:pt x="0" y="90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5114724" y="1061716"/>
            <a:ext cx="6996390" cy="4833870"/>
          </a:xfrm>
          <a:custGeom>
            <a:avLst/>
            <a:gdLst/>
            <a:ahLst/>
            <a:cxnLst/>
            <a:rect l="l" t="t" r="r" b="b"/>
            <a:pathLst>
              <a:path w="6996390" h="4833870">
                <a:moveTo>
                  <a:pt x="0" y="0"/>
                </a:moveTo>
                <a:lnTo>
                  <a:pt x="6996390" y="0"/>
                </a:lnTo>
                <a:lnTo>
                  <a:pt x="6996390" y="4833870"/>
                </a:lnTo>
                <a:lnTo>
                  <a:pt x="0" y="483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TextBox 4"/>
          <p:cNvSpPr txBox="1"/>
          <p:nvPr/>
        </p:nvSpPr>
        <p:spPr>
          <a:xfrm>
            <a:off x="731520" y="1908175"/>
            <a:ext cx="361314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/>
              </a:rPr>
              <a:t>PHÂN TÍCH THIẾT KẾ HỆ THỐNG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76" y="49021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4796" y="301463"/>
            <a:ext cx="4622976" cy="54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ira Sans Bold"/>
              </a:rPr>
              <a:t>chình</a:t>
            </a:r>
            <a:endParaRPr lang="en-US" sz="3200" dirty="0">
              <a:solidFill>
                <a:srgbClr val="000000"/>
              </a:solidFill>
              <a:latin typeface="Fira Sans Bold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694DF-D512-43A6-7DE5-2087AECE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947737"/>
            <a:ext cx="9448800" cy="63466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6739" y="72896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0930" y="222984"/>
            <a:ext cx="2766950" cy="1109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BIỂU ĐỒ </a:t>
            </a:r>
          </a:p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Fira Sans Bold"/>
              </a:rPr>
              <a:t>CƠ SỞ DỮ LIỆU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552131-0BC9-8D9F-B1DC-92CA9007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524000"/>
            <a:ext cx="10668000" cy="54507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372</Words>
  <Application>Microsoft Office PowerPoint</Application>
  <PresentationFormat>Custom</PresentationFormat>
  <Paragraphs>69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Aptos</vt:lpstr>
      <vt:lpstr>Fira Sans</vt:lpstr>
      <vt:lpstr>Fira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</dc:title>
  <dc:creator>Nhựt Nguyễn</dc:creator>
  <cp:lastModifiedBy>Nhựt Nguyễn</cp:lastModifiedBy>
  <cp:revision>15</cp:revision>
  <dcterms:created xsi:type="dcterms:W3CDTF">2006-08-16T00:00:00Z</dcterms:created>
  <dcterms:modified xsi:type="dcterms:W3CDTF">2025-01-06T09:00:46Z</dcterms:modified>
  <dc:identifier>DAF5pq8gHko</dc:identifier>
</cp:coreProperties>
</file>